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1501"/>
  </p:normalViewPr>
  <p:slideViewPr>
    <p:cSldViewPr snapToGrid="0">
      <p:cViewPr varScale="1">
        <p:scale>
          <a:sx n="149" d="100"/>
          <a:sy n="149" d="100"/>
        </p:scale>
        <p:origin x="21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element that is positioned absolutely is taken out of the flow and thus takes up no space when placing other elements. </a:t>
            </a:r>
          </a:p>
          <a:p>
            <a:endParaRPr/>
          </a:p>
          <a:p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endParaRPr/>
          </a:p>
          <a:p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289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38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youtu.be/sHfJn0jqBro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learn.shayhowe.com/html-css/positioning-content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youtu.be/yWXgnQaWSW0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Heroes of 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78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6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281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2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286" name="Content Placeholder 2"/>
          <p:cNvSpPr txBox="1"/>
          <p:nvPr/>
        </p:nvSpPr>
        <p:spPr>
          <a:xfrm>
            <a:off x="457200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287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2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2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98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b="1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301" name="Content Placeholder 2"/>
          <p:cNvSpPr txBox="1"/>
          <p:nvPr/>
        </p:nvSpPr>
        <p:spPr>
          <a:xfrm>
            <a:off x="457200" y="828114"/>
            <a:ext cx="8153400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</p:txBody>
      </p:sp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5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Selectors</a:t>
            </a:r>
          </a:p>
        </p:txBody>
      </p:sp>
      <p:sp>
        <p:nvSpPr>
          <p:cNvPr id="305" name="Applies to all &lt;p&gt; elements…"/>
          <p:cNvSpPr txBox="1"/>
          <p:nvPr/>
        </p:nvSpPr>
        <p:spPr>
          <a:xfrm>
            <a:off x="3648169" y="690339"/>
            <a:ext cx="4869357" cy="462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Applies to all &lt;p&gt; elements</a:t>
            </a:r>
          </a:p>
          <a:p>
            <a:endParaRPr/>
          </a:p>
          <a:p>
            <a:pPr>
              <a:defRPr i="1">
                <a:solidFill>
                  <a:srgbClr val="5E5E5E"/>
                </a:solidFill>
              </a:defRPr>
            </a:pPr>
            <a:r>
              <a:t>p {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    background-color: blue;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class=“classItem"</a:t>
            </a:r>
          </a:p>
          <a:p>
            <a:endParaRPr/>
          </a:p>
          <a:p>
            <a:pPr>
              <a:defRPr i="1">
                <a:solidFill>
                  <a:srgbClr val="424242"/>
                </a:solidFill>
              </a:defRPr>
            </a:pPr>
            <a:r>
              <a:t>.classItem {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    background-color: orange;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id=“idItem"</a:t>
            </a:r>
          </a:p>
          <a:p>
            <a:endParaRPr/>
          </a:p>
          <a:p>
            <a:pPr>
              <a:defRPr>
                <a:solidFill>
                  <a:srgbClr val="424242"/>
                </a:solidFill>
              </a:defRPr>
            </a:pPr>
            <a:r>
              <a:t>#idItem {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    background-color: green;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}</a:t>
            </a:r>
          </a:p>
        </p:txBody>
      </p:sp>
      <p:sp>
        <p:nvSpPr>
          <p:cNvPr id="306" name="Element name…"/>
          <p:cNvSpPr txBox="1"/>
          <p:nvPr/>
        </p:nvSpPr>
        <p:spPr>
          <a:xfrm>
            <a:off x="311253" y="1225524"/>
            <a:ext cx="2207405" cy="631191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Element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(p, a, div, span, etc)</a:t>
            </a:r>
          </a:p>
        </p:txBody>
      </p:sp>
      <p:sp>
        <p:nvSpPr>
          <p:cNvPr id="307" name="Period (.) + variable name…"/>
          <p:cNvSpPr txBox="1"/>
          <p:nvPr/>
        </p:nvSpPr>
        <p:spPr>
          <a:xfrm>
            <a:off x="144431" y="2779488"/>
            <a:ext cx="3166218" cy="637541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(.myDiv, .phoneNumber, etc.)</a:t>
            </a:r>
          </a:p>
        </p:txBody>
      </p:sp>
      <p:sp>
        <p:nvSpPr>
          <p:cNvPr id="308" name="Hash (#) + variable name…"/>
          <p:cNvSpPr txBox="1"/>
          <p:nvPr/>
        </p:nvSpPr>
        <p:spPr>
          <a:xfrm>
            <a:off x="162682" y="4269953"/>
            <a:ext cx="2734703" cy="631191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(#myDiv, #phoneNumber)</a:t>
            </a:r>
          </a:p>
        </p:txBody>
      </p:sp>
      <p:sp>
        <p:nvSpPr>
          <p:cNvPr id="309" name="Line"/>
          <p:cNvSpPr/>
          <p:nvPr/>
        </p:nvSpPr>
        <p:spPr>
          <a:xfrm>
            <a:off x="3000861" y="4603671"/>
            <a:ext cx="547007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0" name="Line"/>
          <p:cNvSpPr/>
          <p:nvPr/>
        </p:nvSpPr>
        <p:spPr>
          <a:xfrm>
            <a:off x="3294507" y="3041579"/>
            <a:ext cx="363094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Element selector"/>
          <p:cNvSpPr txBox="1"/>
          <p:nvPr/>
        </p:nvSpPr>
        <p:spPr>
          <a:xfrm>
            <a:off x="264282" y="769350"/>
            <a:ext cx="184219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Element selector</a:t>
            </a:r>
          </a:p>
        </p:txBody>
      </p:sp>
      <p:sp>
        <p:nvSpPr>
          <p:cNvPr id="312" name="Class Selector"/>
          <p:cNvSpPr txBox="1"/>
          <p:nvPr/>
        </p:nvSpPr>
        <p:spPr>
          <a:xfrm>
            <a:off x="302382" y="2325696"/>
            <a:ext cx="15244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Class Selector</a:t>
            </a:r>
          </a:p>
        </p:txBody>
      </p:sp>
      <p:sp>
        <p:nvSpPr>
          <p:cNvPr id="313" name="ID Selector"/>
          <p:cNvSpPr txBox="1"/>
          <p:nvPr/>
        </p:nvSpPr>
        <p:spPr>
          <a:xfrm>
            <a:off x="315082" y="3821430"/>
            <a:ext cx="121890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ID Selector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SS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 Selectors</a:t>
            </a:r>
          </a:p>
        </p:txBody>
      </p:sp>
      <p:sp>
        <p:nvSpPr>
          <p:cNvPr id="316" name="p {…"/>
          <p:cNvSpPr txBox="1"/>
          <p:nvPr/>
        </p:nvSpPr>
        <p:spPr>
          <a:xfrm>
            <a:off x="638269" y="1046480"/>
            <a:ext cx="2480393" cy="232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p {</a:t>
            </a:r>
          </a:p>
          <a:p>
            <a:pPr>
              <a:defRPr sz="1400"/>
            </a:pPr>
            <a:r>
              <a:t>    background-color: blue;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.classItem {</a:t>
            </a:r>
          </a:p>
          <a:p>
            <a:pPr>
              <a:defRPr sz="1400"/>
            </a:pPr>
            <a:r>
              <a:t>    background-color: orange;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#idItem {</a:t>
            </a:r>
          </a:p>
          <a:p>
            <a:pPr>
              <a:defRPr sz="1400"/>
            </a:pPr>
            <a:r>
              <a:t>    background-color: green;</a:t>
            </a:r>
          </a:p>
          <a:p>
            <a:pPr>
              <a:defRPr sz="1400"/>
            </a:pPr>
            <a:r>
              <a:t>}</a:t>
            </a:r>
          </a:p>
        </p:txBody>
      </p:sp>
      <p:sp>
        <p:nvSpPr>
          <p:cNvPr id="317" name="&lt;p&gt;…"/>
          <p:cNvSpPr txBox="1"/>
          <p:nvPr/>
        </p:nvSpPr>
        <p:spPr>
          <a:xfrm>
            <a:off x="4405617" y="932180"/>
            <a:ext cx="4488953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    &lt;p&gt;</a:t>
            </a:r>
          </a:p>
          <a:p>
            <a:r>
              <a:t>        A paragraph with a blue background.</a:t>
            </a:r>
          </a:p>
          <a:p>
            <a:r>
              <a:t>    &lt;/p&gt;</a:t>
            </a:r>
          </a:p>
          <a:p>
            <a:r>
              <a:t>    &lt;div class=“classItem"&gt;</a:t>
            </a:r>
          </a:p>
          <a:p>
            <a:r>
              <a:t>        A div with an orange background.</a:t>
            </a:r>
          </a:p>
          <a:p>
            <a:r>
              <a:t>    &lt;/div&gt;</a:t>
            </a:r>
          </a:p>
          <a:p>
            <a:r>
              <a:t>    &lt;div id=“idItem"&gt;</a:t>
            </a:r>
          </a:p>
          <a:p>
            <a:r>
              <a:t>        A div with a green background.</a:t>
            </a:r>
          </a:p>
          <a:p>
            <a:r>
              <a:t>    &lt;/div&gt;</a:t>
            </a:r>
          </a:p>
        </p:txBody>
      </p:sp>
      <p:sp>
        <p:nvSpPr>
          <p:cNvPr id="318" name="+"/>
          <p:cNvSpPr txBox="1"/>
          <p:nvPr/>
        </p:nvSpPr>
        <p:spPr>
          <a:xfrm>
            <a:off x="3604382" y="1732279"/>
            <a:ext cx="58366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/>
            </a:lvl1pPr>
          </a:lstStyle>
          <a:p>
            <a:r>
              <a:t>+</a:t>
            </a:r>
          </a:p>
        </p:txBody>
      </p:sp>
      <p:pic>
        <p:nvPicPr>
          <p:cNvPr id="319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8"/>
            <a:ext cx="7315201" cy="198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Lingering Questions</a:t>
            </a:r>
          </a:p>
        </p:txBody>
      </p:sp>
      <p:sp>
        <p:nvSpPr>
          <p:cNvPr id="322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55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Questions so far?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Admin 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  <p:pic>
        <p:nvPicPr>
          <p:cNvPr id="3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Content Placeholder 2"/>
          <p:cNvSpPr txBox="1"/>
          <p:nvPr/>
        </p:nvSpPr>
        <p:spPr>
          <a:xfrm>
            <a:off x="457200" y="5522538"/>
            <a:ext cx="8153400" cy="725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338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Absolutely No Absolute Paths</a:t>
            </a:r>
          </a:p>
        </p:txBody>
      </p:sp>
      <p:pic>
        <p:nvPicPr>
          <p:cNvPr id="33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0" y="1447800"/>
            <a:ext cx="9123745" cy="1048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ontent Placeholder 2"/>
          <p:cNvSpPr txBox="1"/>
          <p:nvPr/>
        </p:nvSpPr>
        <p:spPr>
          <a:xfrm>
            <a:off x="29900" y="2805111"/>
            <a:ext cx="4748516" cy="336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1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33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6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ontent Placeholder 2"/>
          <p:cNvSpPr txBox="1"/>
          <p:nvPr/>
        </p:nvSpPr>
        <p:spPr>
          <a:xfrm>
            <a:off x="29900" y="816767"/>
            <a:ext cx="4748516" cy="631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sz="37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335" name="Straight Arrow Connector 10"/>
          <p:cNvSpPr/>
          <p:nvPr/>
        </p:nvSpPr>
        <p:spPr>
          <a:xfrm>
            <a:off x="3962399" y="1132283"/>
            <a:ext cx="1600201" cy="620318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1" name="TextBox 3"/>
          <p:cNvSpPr txBox="1"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1. Unzip the folder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2. Edit the HTML files in all of the “RelativePaths”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Tip: Check out the “RelativePaths_WorkingExample” folder. </a:t>
            </a:r>
          </a:p>
        </p:txBody>
      </p:sp>
      <p:sp>
        <p:nvSpPr>
          <p:cNvPr id="342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43" name="TextBox 5"/>
          <p:cNvSpPr txBox="1"/>
          <p:nvPr/>
        </p:nvSpPr>
        <p:spPr>
          <a:xfrm>
            <a:off x="2971800" y="124824"/>
            <a:ext cx="6019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1-RelativePaths</a:t>
            </a:r>
            <a:r>
              <a:t>|  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>
            <a:spLocks noGrp="1"/>
          </p:cNvSpPr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Boxes Upon Boxes</a:t>
            </a:r>
          </a:p>
        </p:txBody>
      </p:sp>
      <p:pic>
        <p:nvPicPr>
          <p:cNvPr id="350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ectangle 6"/>
          <p:cNvSpPr txBox="1"/>
          <p:nvPr/>
        </p:nvSpPr>
        <p:spPr>
          <a:xfrm>
            <a:off x="76200" y="4648200"/>
            <a:ext cx="9067800" cy="1543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55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extBox 6"/>
          <p:cNvSpPr txBox="1"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60" name="Rectangle 6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361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6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3"/>
            <a:ext cx="5562601" cy="4382655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Rectangle 7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6" name="Shape 70"/>
          <p:cNvSpPr txBox="1"/>
          <p:nvPr/>
        </p:nvSpPr>
        <p:spPr>
          <a:xfrm>
            <a:off x="304799" y="762000"/>
            <a:ext cx="8740776" cy="4204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Also, at this point everyone should have access to the class repository in GitHub.</a:t>
            </a:r>
            <a:br/>
            <a:br/>
            <a:r>
              <a:rPr b="0"/>
              <a:t>&lt;&lt;&lt;&lt;CLASS REPOSITORY LINK HERE&gt;&gt;&gt;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Homework Assignment #1 is </a:t>
            </a:r>
            <a:r>
              <a:rPr b="0"/>
              <a:t>Due: </a:t>
            </a:r>
            <a:endParaRPr sz="240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br>
              <a:rPr sz="2400"/>
            </a:br>
            <a:r>
              <a:t>	</a:t>
            </a:r>
            <a:r>
              <a:rPr b="1" u="sng"/>
              <a:t>MW Class – Wednesday (&lt;&lt;&lt;&lt;UPDATE DATE&gt;&gt;&gt;&gt;)</a:t>
            </a:r>
            <a:endParaRPr sz="2400"/>
          </a:p>
          <a:p>
            <a:pPr defTabSz="685800">
              <a:spcBef>
                <a:spcPts val="5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br>
              <a:rPr sz="2400"/>
            </a:br>
            <a:r>
              <a:t>	</a:t>
            </a:r>
            <a:r>
              <a:rPr u="sng"/>
              <a:t>TTH Class – Thursday (&lt;&lt;&lt;&lt;UPDATE DATE&gt;&gt;&gt;&gt;)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Take a Facebook Break…</a:t>
            </a:r>
          </a:p>
        </p:txBody>
      </p:sp>
      <p:sp>
        <p:nvSpPr>
          <p:cNvPr id="371" name="Shape 70"/>
          <p:cNvSpPr txBox="1"/>
          <p:nvPr/>
        </p:nvSpPr>
        <p:spPr>
          <a:xfrm>
            <a:off x="-5871" y="783752"/>
            <a:ext cx="9149872" cy="704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3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Concept of “Flow”</a:t>
            </a:r>
          </a:p>
        </p:txBody>
      </p:sp>
      <p:pic>
        <p:nvPicPr>
          <p:cNvPr id="3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8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70"/>
          <p:cNvSpPr txBox="1"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Flow Analogy to MS Word</a:t>
            </a:r>
          </a:p>
        </p:txBody>
      </p:sp>
      <p:sp>
        <p:nvSpPr>
          <p:cNvPr id="379" name="Shape 70"/>
          <p:cNvSpPr txBox="1"/>
          <p:nvPr/>
        </p:nvSpPr>
        <p:spPr>
          <a:xfrm>
            <a:off x="5715000" y="1118620"/>
            <a:ext cx="3200400" cy="394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3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</a:t>
            </a:r>
          </a:p>
        </p:txBody>
      </p:sp>
      <p:sp>
        <p:nvSpPr>
          <p:cNvPr id="383" name="Shape 70"/>
          <p:cNvSpPr txBox="1"/>
          <p:nvPr/>
        </p:nvSpPr>
        <p:spPr>
          <a:xfrm>
            <a:off x="304799" y="4419600"/>
            <a:ext cx="8610601" cy="176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3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r="48628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 4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vs. Inline Elements </a:t>
            </a:r>
          </a:p>
        </p:txBody>
      </p:sp>
      <p:sp>
        <p:nvSpPr>
          <p:cNvPr id="387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3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1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Floating</a:t>
            </a:r>
          </a:p>
        </p:txBody>
      </p:sp>
      <p:sp>
        <p:nvSpPr>
          <p:cNvPr id="391" name="Shape 70"/>
          <p:cNvSpPr txBox="1"/>
          <p:nvPr/>
        </p:nvSpPr>
        <p:spPr>
          <a:xfrm>
            <a:off x="304799" y="4711856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39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r="19179"/>
          <a:stretch>
            <a:fillRect/>
          </a:stretch>
        </p:blipFill>
        <p:spPr>
          <a:xfrm>
            <a:off x="-1" y="747991"/>
            <a:ext cx="5715001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b="70232"/>
          <a:stretch>
            <a:fillRect/>
          </a:stretch>
        </p:blipFill>
        <p:spPr>
          <a:xfrm>
            <a:off x="5867400" y="1239085"/>
            <a:ext cx="2896043" cy="66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Clearing the Float</a:t>
            </a:r>
          </a:p>
        </p:txBody>
      </p:sp>
      <p:pic>
        <p:nvPicPr>
          <p:cNvPr id="3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70"/>
          <p:cNvSpPr txBox="1"/>
          <p:nvPr/>
        </p:nvSpPr>
        <p:spPr>
          <a:xfrm>
            <a:off x="304799" y="4711856"/>
            <a:ext cx="8610601" cy="123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1" name="Shape 70"/>
          <p:cNvSpPr txBox="1"/>
          <p:nvPr/>
        </p:nvSpPr>
        <p:spPr>
          <a:xfrm>
            <a:off x="304799" y="5094928"/>
            <a:ext cx="8610601" cy="83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Sometimes when elements don’t match up in size, we get situations like the above… </a:t>
            </a:r>
          </a:p>
        </p:txBody>
      </p:sp>
      <p:pic>
        <p:nvPicPr>
          <p:cNvPr id="40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5" name="Shape 70"/>
          <p:cNvSpPr txBox="1"/>
          <p:nvPr/>
        </p:nvSpPr>
        <p:spPr>
          <a:xfrm>
            <a:off x="420310" y="4824607"/>
            <a:ext cx="8190290" cy="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can get around this by using “the clearfix hack.” </a:t>
            </a:r>
          </a:p>
        </p:txBody>
      </p:sp>
      <p:pic>
        <p:nvPicPr>
          <p:cNvPr id="40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3"/>
            <a:ext cx="8374137" cy="4044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9" name="Shape 70"/>
          <p:cNvSpPr txBox="1"/>
          <p:nvPr/>
        </p:nvSpPr>
        <p:spPr>
          <a:xfrm>
            <a:off x="304799" y="761998"/>
            <a:ext cx="8740776" cy="4556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Really, work hard on this assignment! </a:t>
            </a:r>
            <a:r>
              <a:rPr b="0"/>
              <a:t>This assignment introduces you to fundamental concepts that we’ll be building the entire course-long.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Review In Class Material, </a:t>
            </a:r>
            <a:r>
              <a:rPr i="1"/>
              <a:t>especially</a:t>
            </a:r>
            <a:r>
              <a:t> Exercises:</a:t>
            </a:r>
            <a:br/>
            <a:r>
              <a:rPr b="0"/>
              <a:t>&lt;&lt;&lt;&lt;&lt;UPDATE LINK HERE&gt;&gt;&gt;&gt;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Work with your peers! </a:t>
            </a:r>
            <a:r>
              <a:rPr b="0"/>
              <a:t>It’s much better than screaming at your computer alone.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Ask Questions on Slack! </a:t>
            </a:r>
            <a:r>
              <a:rPr b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9" name="Shape 70"/>
          <p:cNvSpPr txBox="1"/>
          <p:nvPr/>
        </p:nvSpPr>
        <p:spPr>
          <a:xfrm>
            <a:off x="152398" y="3733800"/>
            <a:ext cx="8610601" cy="1883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41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1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3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7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2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Fantastic Guide on Floats ****</a:t>
            </a:r>
          </a:p>
        </p:txBody>
      </p:sp>
      <p:sp>
        <p:nvSpPr>
          <p:cNvPr id="424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2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6" name="Shape 70"/>
          <p:cNvSpPr txBox="1"/>
          <p:nvPr/>
        </p:nvSpPr>
        <p:spPr>
          <a:xfrm>
            <a:off x="409303" y="5518075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sz="2200" b="0"/>
              <a:t> </a:t>
            </a:r>
            <a:br>
              <a:rPr sz="2200" b="0"/>
            </a:br>
            <a:r>
              <a:rPr sz="2200"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https://css-tricks.com/all-about-floats/</a:t>
            </a:r>
          </a:p>
        </p:txBody>
      </p:sp>
      <p:pic>
        <p:nvPicPr>
          <p:cNvPr id="42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8"/>
            <a:ext cx="2867025" cy="752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0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more instructions.</a:t>
            </a:r>
          </a:p>
        </p:txBody>
      </p:sp>
      <p:sp>
        <p:nvSpPr>
          <p:cNvPr id="43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32" name="TextBox 5"/>
          <p:cNvSpPr txBox="1"/>
          <p:nvPr/>
        </p:nvSpPr>
        <p:spPr>
          <a:xfrm>
            <a:off x="2438400" y="124824"/>
            <a:ext cx="65532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5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4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Good work!</a:t>
            </a:r>
          </a:p>
        </p:txBody>
      </p:sp>
      <p:pic>
        <p:nvPicPr>
          <p:cNvPr id="4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1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ectangle 4"/>
          <p:cNvSpPr txBox="1"/>
          <p:nvPr/>
        </p:nvSpPr>
        <p:spPr>
          <a:xfrm>
            <a:off x="2286000" y="5807176"/>
            <a:ext cx="457200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Your brain may rest now…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3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(Highly, HIGHLY Recommend!!!)</a:t>
            </a:r>
          </a:p>
        </p:txBody>
      </p:sp>
      <p:pic>
        <p:nvPicPr>
          <p:cNvPr id="44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BREAK!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Most Important of All….</a:t>
            </a:r>
          </a:p>
        </p:txBody>
      </p:sp>
      <p:sp>
        <p:nvSpPr>
          <p:cNvPr id="262" name="Shape 70"/>
          <p:cNvSpPr txBox="1"/>
          <p:nvPr/>
        </p:nvSpPr>
        <p:spPr>
          <a:xfrm>
            <a:off x="304799" y="5715000"/>
            <a:ext cx="8740776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2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Static (Default)</a:t>
            </a:r>
          </a:p>
        </p:txBody>
      </p:sp>
      <p:pic>
        <p:nvPicPr>
          <p:cNvPr id="45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Box 4"/>
          <p:cNvSpPr txBox="1"/>
          <p:nvPr/>
        </p:nvSpPr>
        <p:spPr>
          <a:xfrm>
            <a:off x="2819400" y="914400"/>
            <a:ext cx="6172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Relative</a:t>
            </a:r>
          </a:p>
        </p:txBody>
      </p:sp>
      <p:sp>
        <p:nvSpPr>
          <p:cNvPr id="456" name="TextBox 3"/>
          <p:cNvSpPr txBox="1"/>
          <p:nvPr/>
        </p:nvSpPr>
        <p:spPr>
          <a:xfrm>
            <a:off x="3200400" y="914400"/>
            <a:ext cx="5791200" cy="114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Switching the boxes to relative will nudge the boxes in relation to their “original” location.</a:t>
            </a:r>
          </a:p>
        </p:txBody>
      </p:sp>
      <p:pic>
        <p:nvPicPr>
          <p:cNvPr id="4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Absolute</a:t>
            </a:r>
          </a:p>
        </p:txBody>
      </p:sp>
      <p:sp>
        <p:nvSpPr>
          <p:cNvPr id="461" name="TextBox 4"/>
          <p:cNvSpPr txBox="1"/>
          <p:nvPr/>
        </p:nvSpPr>
        <p:spPr>
          <a:xfrm>
            <a:off x="914400" y="5791200"/>
            <a:ext cx="7848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Positioned relative to nearest positioned ancestor</a:t>
            </a:r>
          </a:p>
        </p:txBody>
      </p:sp>
      <p:pic>
        <p:nvPicPr>
          <p:cNvPr id="46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9"/>
            <a:ext cx="2231148" cy="446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/>
          <p:cNvSpPr txBox="1"/>
          <p:nvPr/>
        </p:nvSpPr>
        <p:spPr>
          <a:xfrm>
            <a:off x="457200" y="5791200"/>
            <a:ext cx="8686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 with exact coordinates to the browser window</a:t>
            </a:r>
          </a:p>
        </p:txBody>
      </p:sp>
      <p:sp>
        <p:nvSpPr>
          <p:cNvPr id="468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Fixed</a:t>
            </a:r>
          </a:p>
        </p:txBody>
      </p:sp>
      <p:pic>
        <p:nvPicPr>
          <p:cNvPr id="4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1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Layering with Z-Index</a:t>
            </a:r>
          </a:p>
        </p:txBody>
      </p:sp>
      <p:pic>
        <p:nvPicPr>
          <p:cNvPr id="47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TextBox 4"/>
          <p:cNvSpPr txBox="1"/>
          <p:nvPr/>
        </p:nvSpPr>
        <p:spPr>
          <a:xfrm>
            <a:off x="363582" y="5331445"/>
            <a:ext cx="8686801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Hiding Things </a:t>
            </a:r>
          </a:p>
        </p:txBody>
      </p:sp>
      <p:sp>
        <p:nvSpPr>
          <p:cNvPr id="479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48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8"/>
            <a:ext cx="2164080" cy="3393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8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8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</a:t>
            </a:r>
          </a:p>
        </p:txBody>
      </p:sp>
      <p:sp>
        <p:nvSpPr>
          <p:cNvPr id="487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https://youtu.be/sHfJn0jqBro</a:t>
            </a:r>
          </a:p>
        </p:txBody>
      </p:sp>
      <p:pic>
        <p:nvPicPr>
          <p:cNvPr id="48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1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Great Resource</a:t>
            </a:r>
          </a:p>
        </p:txBody>
      </p:sp>
      <p:sp>
        <p:nvSpPr>
          <p:cNvPr id="491" name="Shape 70"/>
          <p:cNvSpPr txBox="1"/>
          <p:nvPr/>
        </p:nvSpPr>
        <p:spPr>
          <a:xfrm>
            <a:off x="409303" y="5348961"/>
            <a:ext cx="8610601" cy="148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http://learn.shayhowe.com/html-css/positioning-content/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</p:txBody>
      </p:sp>
      <p:pic>
        <p:nvPicPr>
          <p:cNvPr id="49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3"/>
            <a:ext cx="8536576" cy="355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5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49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97" name="TextBox 5"/>
          <p:cNvSpPr txBox="1"/>
          <p:nvPr/>
        </p:nvSpPr>
        <p:spPr>
          <a:xfrm>
            <a:off x="2286000" y="124824"/>
            <a:ext cx="67056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0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5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4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</a:t>
            </a:r>
          </a:p>
        </p:txBody>
      </p:sp>
      <p:sp>
        <p:nvSpPr>
          <p:cNvPr id="505" name="Rectangle 4"/>
          <p:cNvSpPr txBox="1"/>
          <p:nvPr/>
        </p:nvSpPr>
        <p:spPr>
          <a:xfrm>
            <a:off x="76200" y="5988403"/>
            <a:ext cx="8912874" cy="503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Calibri"/>
                <a:hlinkClick r:id="rId2"/>
              </a:rPr>
              <a:t>https://youtu.be/yWXgnQaWSW0</a:t>
            </a:r>
          </a:p>
        </p:txBody>
      </p:sp>
      <p:pic>
        <p:nvPicPr>
          <p:cNvPr id="50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Advice</a:t>
            </a:r>
          </a:p>
        </p:txBody>
      </p:sp>
      <p:sp>
        <p:nvSpPr>
          <p:cNvPr id="509" name="Title 1"/>
          <p:cNvSpPr txBox="1"/>
          <p:nvPr/>
        </p:nvSpPr>
        <p:spPr>
          <a:xfrm>
            <a:off x="4419600" y="1687297"/>
            <a:ext cx="4648200" cy="363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sz="2400" b="0" u="none"/>
              <a:t>We designed this exercise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5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70"/>
          <p:cNvSpPr txBox="1"/>
          <p:nvPr/>
        </p:nvSpPr>
        <p:spPr>
          <a:xfrm>
            <a:off x="116682" y="5410200"/>
            <a:ext cx="8915401" cy="8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20" name="Shape 70"/>
          <p:cNvSpPr txBox="1"/>
          <p:nvPr/>
        </p:nvSpPr>
        <p:spPr>
          <a:xfrm>
            <a:off x="116682" y="5181600"/>
            <a:ext cx="8915401" cy="11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Next Class! </a:t>
            </a:r>
          </a:p>
        </p:txBody>
      </p:sp>
      <p:sp>
        <p:nvSpPr>
          <p:cNvPr id="52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Recap + Reassurances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68" name="Title 1"/>
          <p:cNvSpPr txBox="1"/>
          <p:nvPr/>
        </p:nvSpPr>
        <p:spPr>
          <a:xfrm>
            <a:off x="152400" y="653853"/>
            <a:ext cx="8915400" cy="109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Today is going to be a bit tough.</a:t>
            </a:r>
          </a:p>
        </p:txBody>
      </p:sp>
      <p:sp>
        <p:nvSpPr>
          <p:cNvPr id="269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lnSpc>
                <a:spcPct val="80000"/>
              </a:lnSpc>
              <a:defRPr sz="3300" b="1" i="1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sz="3300" i="1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27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EXTRA MATERIAL</a:t>
            </a:r>
          </a:p>
        </p:txBody>
      </p:sp>
    </p:spTree>
  </p:cSld>
  <p:clrMapOvr>
    <a:masterClrMapping/>
  </p:clrMapOvr>
  <p:transition spd="slow">
    <p:dissolv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34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5" name="TextBox 5"/>
          <p:cNvSpPr txBox="1"/>
          <p:nvPr/>
        </p:nvSpPr>
        <p:spPr>
          <a:xfrm>
            <a:off x="304800" y="914400"/>
            <a:ext cx="8686800" cy="470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</p:cSld>
  <p:clrMapOvr>
    <a:masterClrMapping/>
  </p:clrMapOvr>
  <p:transition spd="slow">
    <p:dissolv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Resets</a:t>
            </a:r>
          </a:p>
        </p:txBody>
      </p:sp>
    </p:spTree>
  </p:cSld>
  <p:clrMapOvr>
    <a:masterClrMapping/>
  </p:clrMapOvr>
  <p:transition spd="slow">
    <p:dissolv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Loading Multiple CSS Files ***(Very Important!!!)***</a:t>
            </a:r>
          </a:p>
        </p:txBody>
      </p:sp>
      <p:pic>
        <p:nvPicPr>
          <p:cNvPr id="5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5" y="762000"/>
            <a:ext cx="8545216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70"/>
          <p:cNvSpPr txBox="1"/>
          <p:nvPr/>
        </p:nvSpPr>
        <p:spPr>
          <a:xfrm>
            <a:off x="321546" y="3977290"/>
            <a:ext cx="8555265" cy="229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p:transition spd="slow">
    <p:dissolv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What Browser?</a:t>
            </a:r>
          </a:p>
        </p:txBody>
      </p:sp>
      <p:sp>
        <p:nvSpPr>
          <p:cNvPr id="544" name="Title 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000" i="1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200" b="1" i="1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p:transition spd="slow">
    <p:dissolv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Battle of the Browsers</a:t>
            </a:r>
          </a:p>
        </p:txBody>
      </p:sp>
      <p:pic>
        <p:nvPicPr>
          <p:cNvPr id="5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6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70"/>
          <p:cNvSpPr txBox="1"/>
          <p:nvPr/>
        </p:nvSpPr>
        <p:spPr>
          <a:xfrm>
            <a:off x="4724400" y="1307707"/>
            <a:ext cx="4321174" cy="394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p:transition spd="slow">
    <p:dissolv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Reset.css (or Normalize.css)</a:t>
            </a:r>
          </a:p>
        </p:txBody>
      </p:sp>
      <p:pic>
        <p:nvPicPr>
          <p:cNvPr id="55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52" name="Shape 70"/>
          <p:cNvSpPr txBox="1"/>
          <p:nvPr/>
        </p:nvSpPr>
        <p:spPr>
          <a:xfrm>
            <a:off x="152398" y="4586811"/>
            <a:ext cx="8882745" cy="16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</p:cSld>
  <p:clrMapOvr>
    <a:masterClrMapping/>
  </p:clrMapOvr>
  <p:transition spd="slow">
    <p:dissolv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Why CSS Resets Matter</a:t>
            </a:r>
          </a:p>
        </p:txBody>
      </p:sp>
      <p:sp>
        <p:nvSpPr>
          <p:cNvPr id="555" name="Shape 70"/>
          <p:cNvSpPr txBox="1"/>
          <p:nvPr/>
        </p:nvSpPr>
        <p:spPr>
          <a:xfrm>
            <a:off x="228599" y="1307707"/>
            <a:ext cx="8740776" cy="253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  <a:endParaRPr sz="2400"/>
          </a:p>
        </p:txBody>
      </p:sp>
    </p:spTree>
  </p:cSld>
  <p:clrMapOvr>
    <a:masterClrMapping/>
  </p:clrMapOvr>
  <p:transition spd="slow">
    <p:dissolv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58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9" name="TextBox 5"/>
          <p:cNvSpPr txBox="1"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</p:cSld>
  <p:clrMapOvr>
    <a:masterClrMapping/>
  </p:clrMapOvr>
  <p:transition spd="slow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7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i="1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Recap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1892</Words>
  <Application>Microsoft Office PowerPoint</Application>
  <PresentationFormat>On-screen Show (4:3)</PresentationFormat>
  <Paragraphs>323</Paragraphs>
  <Slides>79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Main_Unbranded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Selectors</vt:lpstr>
      <vt:lpstr>CSS Selectors</vt:lpstr>
      <vt:lpstr>Lingering Questions</vt:lpstr>
      <vt:lpstr>Relative File Paths</vt:lpstr>
      <vt:lpstr>Relative File Paths</vt:lpstr>
      <vt:lpstr>Quick Demo</vt:lpstr>
      <vt:lpstr>Absolutely No Absolute Paths</vt:lpstr>
      <vt:lpstr>PowerPoint Presentation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CSS</dc:title>
  <cp:lastModifiedBy>Tammer</cp:lastModifiedBy>
  <cp:revision>4</cp:revision>
  <dcterms:modified xsi:type="dcterms:W3CDTF">2018-03-14T18:49:51Z</dcterms:modified>
</cp:coreProperties>
</file>